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2"/>
    <p:restoredTop sz="94694"/>
  </p:normalViewPr>
  <p:slideViewPr>
    <p:cSldViewPr snapToGrid="0">
      <p:cViewPr varScale="1">
        <p:scale>
          <a:sx n="77" d="100"/>
          <a:sy n="77" d="100"/>
        </p:scale>
        <p:origin x="86" y="154"/>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47EA-6666-40AB-8F78-392C5C6955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FC344C-72A2-4F9F-BC31-E88732BEE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3E512F-CE28-41BD-B571-C1F9403392F6}"/>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5" name="Footer Placeholder 4">
            <a:extLst>
              <a:ext uri="{FF2B5EF4-FFF2-40B4-BE49-F238E27FC236}">
                <a16:creationId xmlns:a16="http://schemas.microsoft.com/office/drawing/2014/main" id="{F073F0C5-8369-4117-9DD3-BA890DD6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5AC2-7841-488D-99C8-3009D3F2C7C5}"/>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166141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0CB5-F80E-4279-86B6-AFA16D5EE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E47EA2-D599-4213-9913-D4A8554F55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A19B7-73F3-4E20-869A-85711BB682BE}"/>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5" name="Footer Placeholder 4">
            <a:extLst>
              <a:ext uri="{FF2B5EF4-FFF2-40B4-BE49-F238E27FC236}">
                <a16:creationId xmlns:a16="http://schemas.microsoft.com/office/drawing/2014/main" id="{24F461D3-7AA8-4A39-ABDC-ADE23EB6F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D2320-814F-4E63-B7A7-DFC07E7974CD}"/>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207494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E7084-038F-41AF-9C01-F6B5E74600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CAC9E8-6045-4F15-84E7-938656830A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48839-F4A3-45CD-B301-FD54E681D514}"/>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5" name="Footer Placeholder 4">
            <a:extLst>
              <a:ext uri="{FF2B5EF4-FFF2-40B4-BE49-F238E27FC236}">
                <a16:creationId xmlns:a16="http://schemas.microsoft.com/office/drawing/2014/main" id="{E9DE8F33-5DCB-4482-B707-C1A8314CA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A7387-1674-43B4-A600-499282EDB674}"/>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189074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95DF-0205-4D37-93DC-2F4873F6B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086106-4639-4431-8850-7019B12BF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0FC02-6376-493D-A61F-C1844642F923}"/>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5" name="Footer Placeholder 4">
            <a:extLst>
              <a:ext uri="{FF2B5EF4-FFF2-40B4-BE49-F238E27FC236}">
                <a16:creationId xmlns:a16="http://schemas.microsoft.com/office/drawing/2014/main" id="{0E73A5D2-8895-40C8-A5B5-C2B6C35C2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34502-CD18-44E7-A9F1-5B5E64ABCE1E}"/>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205867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01EC-4059-4610-A846-0790EF01ED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27001E-3DBB-4A6F-927E-B3391EFE5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FD1F01-57DD-4F94-A7C1-BB57F42234E2}"/>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5" name="Footer Placeholder 4">
            <a:extLst>
              <a:ext uri="{FF2B5EF4-FFF2-40B4-BE49-F238E27FC236}">
                <a16:creationId xmlns:a16="http://schemas.microsoft.com/office/drawing/2014/main" id="{3CE063FE-B5CB-4AF2-9C58-8BD7576F3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46E59-848C-49F3-BF4D-AD73F5C39CF3}"/>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172179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72A7-1E69-47B7-BD88-8C81DB186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D4FEF-8B85-467E-AF08-B789D82416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ED10-91E8-47E3-B289-960664AD17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5D48D-5C8E-4F1D-95D6-8F197D04C4FB}"/>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6" name="Footer Placeholder 5">
            <a:extLst>
              <a:ext uri="{FF2B5EF4-FFF2-40B4-BE49-F238E27FC236}">
                <a16:creationId xmlns:a16="http://schemas.microsoft.com/office/drawing/2014/main" id="{D0A9F683-04AB-4915-8107-D92BA5A40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84653-3925-466B-B7D7-4C185C3DF487}"/>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51157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E7A7-CE61-4CF9-BB02-4F45306E2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75252C-785F-44BA-A6F5-CD3571C9E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17BC9-8FBD-40FE-B6C3-E341CBCD8E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CD08C7-5A53-480E-A603-4BBA683FE3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05F1F6-34AB-47D3-BC74-01689D0AC5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DFB7FD-48E2-4B3F-A179-FDE5B6520792}"/>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8" name="Footer Placeholder 7">
            <a:extLst>
              <a:ext uri="{FF2B5EF4-FFF2-40B4-BE49-F238E27FC236}">
                <a16:creationId xmlns:a16="http://schemas.microsoft.com/office/drawing/2014/main" id="{59AAB98E-7527-4B28-A4A3-5C2EC5D171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FDB952-7AF0-47DE-B107-D04636885251}"/>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271290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EF13-8B59-43A2-8E6B-1558628814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2E157A-5D43-4218-9A76-DD77835615E6}"/>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4" name="Footer Placeholder 3">
            <a:extLst>
              <a:ext uri="{FF2B5EF4-FFF2-40B4-BE49-F238E27FC236}">
                <a16:creationId xmlns:a16="http://schemas.microsoft.com/office/drawing/2014/main" id="{0EC520FC-BB14-4B79-84C9-06D1A4B714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EB8E2-C57C-4456-905F-C9E3A03D370B}"/>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360670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FA75B-C8AE-41D3-B0D7-0553FA1CE314}"/>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3" name="Footer Placeholder 2">
            <a:extLst>
              <a:ext uri="{FF2B5EF4-FFF2-40B4-BE49-F238E27FC236}">
                <a16:creationId xmlns:a16="http://schemas.microsoft.com/office/drawing/2014/main" id="{8FEC5DCA-9C05-4E4A-AD15-CA57B5A5BE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74FD55-4FD7-466C-82D8-98EB7BFF4A2B}"/>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194281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30E7-0FEE-46FC-8C9B-CC7C11B8A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C283F-2938-4ECF-ACF5-13F6873838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8DCFA0-C4AA-4E49-A0D5-3FA901BD0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AF3E3B-899C-4A30-AA9B-B673D0183976}"/>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6" name="Footer Placeholder 5">
            <a:extLst>
              <a:ext uri="{FF2B5EF4-FFF2-40B4-BE49-F238E27FC236}">
                <a16:creationId xmlns:a16="http://schemas.microsoft.com/office/drawing/2014/main" id="{CE2BF2C7-802A-407A-911E-86C4E4A83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7521E-2CEC-41AB-A141-4C8B8E524637}"/>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424585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A92E-92C2-442B-9735-C978A7E53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DAE54C-8131-4BF7-B13E-0D0EF8131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4CBD8E-C2B9-4F22-AAB1-F6A739D7E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798AE6-E135-46BA-A127-33A84CC7D52B}"/>
              </a:ext>
            </a:extLst>
          </p:cNvPr>
          <p:cNvSpPr>
            <a:spLocks noGrp="1"/>
          </p:cNvSpPr>
          <p:nvPr>
            <p:ph type="dt" sz="half" idx="10"/>
          </p:nvPr>
        </p:nvSpPr>
        <p:spPr/>
        <p:txBody>
          <a:bodyPr/>
          <a:lstStyle/>
          <a:p>
            <a:fld id="{DB6C4884-A0CA-4BE6-943E-54BD2E0C655E}" type="datetimeFigureOut">
              <a:rPr lang="en-US" smtClean="0"/>
              <a:t>5/7/2021</a:t>
            </a:fld>
            <a:endParaRPr lang="en-US"/>
          </a:p>
        </p:txBody>
      </p:sp>
      <p:sp>
        <p:nvSpPr>
          <p:cNvPr id="6" name="Footer Placeholder 5">
            <a:extLst>
              <a:ext uri="{FF2B5EF4-FFF2-40B4-BE49-F238E27FC236}">
                <a16:creationId xmlns:a16="http://schemas.microsoft.com/office/drawing/2014/main" id="{DFA828EC-5BC5-483D-9CB1-B546865FC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2921A-4F87-4D53-B919-D214FF4FD711}"/>
              </a:ext>
            </a:extLst>
          </p:cNvPr>
          <p:cNvSpPr>
            <a:spLocks noGrp="1"/>
          </p:cNvSpPr>
          <p:nvPr>
            <p:ph type="sldNum" sz="quarter" idx="12"/>
          </p:nvPr>
        </p:nvSpPr>
        <p:spPr/>
        <p:txBody>
          <a:bodyPr/>
          <a:lstStyle/>
          <a:p>
            <a:fld id="{212565A2-CDAC-42E4-B4AA-E187D036B3B5}" type="slidenum">
              <a:rPr lang="en-US" smtClean="0"/>
              <a:t>‹#›</a:t>
            </a:fld>
            <a:endParaRPr lang="en-US"/>
          </a:p>
        </p:txBody>
      </p:sp>
    </p:spTree>
    <p:extLst>
      <p:ext uri="{BB962C8B-B14F-4D97-AF65-F5344CB8AC3E}">
        <p14:creationId xmlns:p14="http://schemas.microsoft.com/office/powerpoint/2010/main" val="171602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A3C6A6-22B6-4FB3-BD40-84E5CB0B7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45E5D9-1AC8-4E4E-A2BC-A852933A0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4D45B-E4A3-4E2A-841E-D9000AB9EC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C4884-A0CA-4BE6-943E-54BD2E0C655E}" type="datetimeFigureOut">
              <a:rPr lang="en-US" smtClean="0"/>
              <a:t>5/7/2021</a:t>
            </a:fld>
            <a:endParaRPr lang="en-US"/>
          </a:p>
        </p:txBody>
      </p:sp>
      <p:sp>
        <p:nvSpPr>
          <p:cNvPr id="5" name="Footer Placeholder 4">
            <a:extLst>
              <a:ext uri="{FF2B5EF4-FFF2-40B4-BE49-F238E27FC236}">
                <a16:creationId xmlns:a16="http://schemas.microsoft.com/office/drawing/2014/main" id="{42D4EE36-8F0C-42E0-AE82-27E7CDD513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0301E0-2285-45EF-BC89-AE565F111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65A2-CDAC-42E4-B4AA-E187D036B3B5}" type="slidenum">
              <a:rPr lang="en-US" smtClean="0"/>
              <a:t>‹#›</a:t>
            </a:fld>
            <a:endParaRPr lang="en-US"/>
          </a:p>
        </p:txBody>
      </p:sp>
    </p:spTree>
    <p:extLst>
      <p:ext uri="{BB962C8B-B14F-4D97-AF65-F5344CB8AC3E}">
        <p14:creationId xmlns:p14="http://schemas.microsoft.com/office/powerpoint/2010/main" val="230719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4C4AAD-8941-D445-B7E1-3965C7A56053}"/>
              </a:ext>
            </a:extLst>
          </p:cNvPr>
          <p:cNvPicPr>
            <a:picLocks noChangeAspect="1"/>
          </p:cNvPicPr>
          <p:nvPr/>
        </p:nvPicPr>
        <p:blipFill>
          <a:blip r:embed="rId2"/>
          <a:stretch>
            <a:fillRect/>
          </a:stretch>
        </p:blipFill>
        <p:spPr>
          <a:xfrm>
            <a:off x="567689" y="452417"/>
            <a:ext cx="10773101" cy="6160255"/>
          </a:xfrm>
          <a:prstGeom prst="rect">
            <a:avLst/>
          </a:prstGeom>
        </p:spPr>
      </p:pic>
    </p:spTree>
    <p:extLst>
      <p:ext uri="{BB962C8B-B14F-4D97-AF65-F5344CB8AC3E}">
        <p14:creationId xmlns:p14="http://schemas.microsoft.com/office/powerpoint/2010/main" val="249294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20BE91-D42E-8F4E-8DC2-56C0C4015DE9}"/>
              </a:ext>
            </a:extLst>
          </p:cNvPr>
          <p:cNvPicPr>
            <a:picLocks noChangeAspect="1"/>
          </p:cNvPicPr>
          <p:nvPr/>
        </p:nvPicPr>
        <p:blipFill>
          <a:blip r:embed="rId2"/>
          <a:stretch>
            <a:fillRect/>
          </a:stretch>
        </p:blipFill>
        <p:spPr>
          <a:xfrm>
            <a:off x="814039" y="598644"/>
            <a:ext cx="10263861" cy="5869062"/>
          </a:xfrm>
          <a:prstGeom prst="rect">
            <a:avLst/>
          </a:prstGeom>
        </p:spPr>
      </p:pic>
      <p:sp>
        <p:nvSpPr>
          <p:cNvPr id="3" name="Rectangle 2">
            <a:extLst>
              <a:ext uri="{FF2B5EF4-FFF2-40B4-BE49-F238E27FC236}">
                <a16:creationId xmlns:a16="http://schemas.microsoft.com/office/drawing/2014/main" id="{F721F840-6328-514F-9DE0-DCDE04DDD561}"/>
              </a:ext>
            </a:extLst>
          </p:cNvPr>
          <p:cNvSpPr/>
          <p:nvPr/>
        </p:nvSpPr>
        <p:spPr>
          <a:xfrm>
            <a:off x="4538546" y="1282390"/>
            <a:ext cx="1706137" cy="5319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Rectangle 3">
            <a:extLst>
              <a:ext uri="{FF2B5EF4-FFF2-40B4-BE49-F238E27FC236}">
                <a16:creationId xmlns:a16="http://schemas.microsoft.com/office/drawing/2014/main" id="{719EE0D1-405B-5D4A-B4BB-FAC33B825D01}"/>
              </a:ext>
            </a:extLst>
          </p:cNvPr>
          <p:cNvSpPr/>
          <p:nvPr/>
        </p:nvSpPr>
        <p:spPr>
          <a:xfrm>
            <a:off x="6408234" y="1282390"/>
            <a:ext cx="1706137" cy="5319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TextBox 5">
            <a:extLst>
              <a:ext uri="{FF2B5EF4-FFF2-40B4-BE49-F238E27FC236}">
                <a16:creationId xmlns:a16="http://schemas.microsoft.com/office/drawing/2014/main" id="{F44EB655-3FAF-A34E-98BB-2DBB2627E16F}"/>
              </a:ext>
            </a:extLst>
          </p:cNvPr>
          <p:cNvSpPr txBox="1"/>
          <p:nvPr/>
        </p:nvSpPr>
        <p:spPr>
          <a:xfrm>
            <a:off x="9021694" y="1795348"/>
            <a:ext cx="2558136" cy="1200329"/>
          </a:xfrm>
          <a:prstGeom prst="rect">
            <a:avLst/>
          </a:prstGeom>
          <a:solidFill>
            <a:schemeClr val="accent4">
              <a:lumMod val="20000"/>
              <a:lumOff val="80000"/>
            </a:schemeClr>
          </a:solidFill>
        </p:spPr>
        <p:txBody>
          <a:bodyPr wrap="none" rtlCol="0">
            <a:spAutoFit/>
          </a:bodyPr>
          <a:lstStyle/>
          <a:p>
            <a:r>
              <a:rPr lang="en-NL" dirty="0"/>
              <a:t>Size is a try-out to test </a:t>
            </a:r>
            <a:br>
              <a:rPr lang="en-NL" dirty="0"/>
            </a:br>
            <a:r>
              <a:rPr lang="en-NL" dirty="0"/>
              <a:t>if this affects the text size</a:t>
            </a:r>
            <a:br>
              <a:rPr lang="en-NL" dirty="0"/>
            </a:br>
            <a:r>
              <a:rPr lang="en-NL" dirty="0"/>
              <a:t>of the labels.</a:t>
            </a:r>
            <a:br>
              <a:rPr lang="en-NL" dirty="0"/>
            </a:br>
            <a:r>
              <a:rPr lang="en-NL" dirty="0"/>
              <a:t>(it doesn’t)</a:t>
            </a:r>
          </a:p>
        </p:txBody>
      </p:sp>
    </p:spTree>
    <p:extLst>
      <p:ext uri="{BB962C8B-B14F-4D97-AF65-F5344CB8AC3E}">
        <p14:creationId xmlns:p14="http://schemas.microsoft.com/office/powerpoint/2010/main" val="194200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7D3C6-A443-B84F-82A3-7AE58905DE0A}"/>
              </a:ext>
            </a:extLst>
          </p:cNvPr>
          <p:cNvPicPr>
            <a:picLocks noChangeAspect="1"/>
          </p:cNvPicPr>
          <p:nvPr/>
        </p:nvPicPr>
        <p:blipFill>
          <a:blip r:embed="rId2"/>
          <a:stretch>
            <a:fillRect/>
          </a:stretch>
        </p:blipFill>
        <p:spPr>
          <a:xfrm>
            <a:off x="2968084" y="1500170"/>
            <a:ext cx="9223916" cy="5274403"/>
          </a:xfrm>
          <a:prstGeom prst="rect">
            <a:avLst/>
          </a:prstGeom>
        </p:spPr>
      </p:pic>
      <p:sp>
        <p:nvSpPr>
          <p:cNvPr id="3" name="TextBox 2">
            <a:extLst>
              <a:ext uri="{FF2B5EF4-FFF2-40B4-BE49-F238E27FC236}">
                <a16:creationId xmlns:a16="http://schemas.microsoft.com/office/drawing/2014/main" id="{AD957C84-37F6-AE49-8083-D6A5659F1478}"/>
              </a:ext>
            </a:extLst>
          </p:cNvPr>
          <p:cNvSpPr txBox="1"/>
          <p:nvPr/>
        </p:nvSpPr>
        <p:spPr>
          <a:xfrm>
            <a:off x="96415" y="4735379"/>
            <a:ext cx="3256617" cy="2031325"/>
          </a:xfrm>
          <a:prstGeom prst="rect">
            <a:avLst/>
          </a:prstGeom>
          <a:solidFill>
            <a:schemeClr val="accent4">
              <a:lumMod val="20000"/>
              <a:lumOff val="80000"/>
            </a:schemeClr>
          </a:solidFill>
        </p:spPr>
        <p:txBody>
          <a:bodyPr wrap="square" rtlCol="0">
            <a:spAutoFit/>
          </a:bodyPr>
          <a:lstStyle/>
          <a:p>
            <a:r>
              <a:rPr lang="en-NL" dirty="0"/>
              <a:t>I expect something is shown here in the preview. Used some crappy colour for contast.</a:t>
            </a:r>
          </a:p>
          <a:p>
            <a:r>
              <a:rPr lang="en-NL" dirty="0"/>
              <a:t>The final dashboard shows the same as preview.</a:t>
            </a:r>
          </a:p>
          <a:p>
            <a:r>
              <a:rPr lang="en-NL" dirty="0"/>
              <a:t>Don’t understand what to do with Define levels: Help</a:t>
            </a:r>
          </a:p>
        </p:txBody>
      </p:sp>
      <p:sp>
        <p:nvSpPr>
          <p:cNvPr id="4" name="TextBox 3">
            <a:extLst>
              <a:ext uri="{FF2B5EF4-FFF2-40B4-BE49-F238E27FC236}">
                <a16:creationId xmlns:a16="http://schemas.microsoft.com/office/drawing/2014/main" id="{306D9BB3-F6CA-1B4E-AA32-292910C7E8DA}"/>
              </a:ext>
            </a:extLst>
          </p:cNvPr>
          <p:cNvSpPr txBox="1"/>
          <p:nvPr/>
        </p:nvSpPr>
        <p:spPr>
          <a:xfrm>
            <a:off x="6684318" y="4969955"/>
            <a:ext cx="5507682" cy="1200329"/>
          </a:xfrm>
          <a:prstGeom prst="rect">
            <a:avLst/>
          </a:prstGeom>
          <a:solidFill>
            <a:schemeClr val="accent4">
              <a:lumMod val="20000"/>
              <a:lumOff val="80000"/>
            </a:schemeClr>
          </a:solidFill>
        </p:spPr>
        <p:txBody>
          <a:bodyPr wrap="square" rtlCol="0">
            <a:spAutoFit/>
          </a:bodyPr>
          <a:lstStyle/>
          <a:p>
            <a:r>
              <a:rPr lang="en-NL" dirty="0"/>
              <a:t>Both axis show up in the preview, as configured:  Great!</a:t>
            </a:r>
          </a:p>
          <a:p>
            <a:r>
              <a:rPr lang="en-NL" dirty="0"/>
              <a:t>Labels don’t show up: Help</a:t>
            </a:r>
          </a:p>
          <a:p>
            <a:r>
              <a:rPr lang="en-NL" dirty="0"/>
              <a:t>Don’t understand what to do with configured bubble sizes: Help</a:t>
            </a:r>
          </a:p>
        </p:txBody>
      </p:sp>
      <p:pic>
        <p:nvPicPr>
          <p:cNvPr id="5" name="Picture 4">
            <a:extLst>
              <a:ext uri="{FF2B5EF4-FFF2-40B4-BE49-F238E27FC236}">
                <a16:creationId xmlns:a16="http://schemas.microsoft.com/office/drawing/2014/main" id="{471F7925-2D34-FE48-8D6C-6665B89A39E5}"/>
              </a:ext>
            </a:extLst>
          </p:cNvPr>
          <p:cNvPicPr>
            <a:picLocks noChangeAspect="1"/>
          </p:cNvPicPr>
          <p:nvPr/>
        </p:nvPicPr>
        <p:blipFill rotWithShape="1">
          <a:blip r:embed="rId3"/>
          <a:srcRect l="72977" t="24552" r="4218" b="48077"/>
          <a:stretch/>
        </p:blipFill>
        <p:spPr>
          <a:xfrm>
            <a:off x="92104" y="24725"/>
            <a:ext cx="2739711" cy="2536694"/>
          </a:xfrm>
          <a:prstGeom prst="rect">
            <a:avLst/>
          </a:prstGeom>
        </p:spPr>
      </p:pic>
      <p:pic>
        <p:nvPicPr>
          <p:cNvPr id="6" name="Picture 5">
            <a:extLst>
              <a:ext uri="{FF2B5EF4-FFF2-40B4-BE49-F238E27FC236}">
                <a16:creationId xmlns:a16="http://schemas.microsoft.com/office/drawing/2014/main" id="{602A2C76-555E-4DE0-A2DC-327C280D5BB1}"/>
              </a:ext>
            </a:extLst>
          </p:cNvPr>
          <p:cNvPicPr>
            <a:picLocks noChangeAspect="1"/>
          </p:cNvPicPr>
          <p:nvPr/>
        </p:nvPicPr>
        <p:blipFill>
          <a:blip r:embed="rId4"/>
          <a:stretch>
            <a:fillRect/>
          </a:stretch>
        </p:blipFill>
        <p:spPr>
          <a:xfrm>
            <a:off x="92104" y="2582000"/>
            <a:ext cx="2739711" cy="2153379"/>
          </a:xfrm>
          <a:prstGeom prst="rect">
            <a:avLst/>
          </a:prstGeom>
          <a:ln w="25400">
            <a:solidFill>
              <a:srgbClr val="FF0000"/>
            </a:solidFill>
          </a:ln>
        </p:spPr>
      </p:pic>
      <p:cxnSp>
        <p:nvCxnSpPr>
          <p:cNvPr id="8" name="Straight Arrow Connector 7">
            <a:extLst>
              <a:ext uri="{FF2B5EF4-FFF2-40B4-BE49-F238E27FC236}">
                <a16:creationId xmlns:a16="http://schemas.microsoft.com/office/drawing/2014/main" id="{33066BCB-85D6-439E-B0AD-8DF92F1E15C2}"/>
              </a:ext>
            </a:extLst>
          </p:cNvPr>
          <p:cNvCxnSpPr>
            <a:cxnSpLocks/>
          </p:cNvCxnSpPr>
          <p:nvPr/>
        </p:nvCxnSpPr>
        <p:spPr>
          <a:xfrm flipV="1">
            <a:off x="1178351" y="1206631"/>
            <a:ext cx="18853" cy="1932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AFD09928-34A3-4540-94A2-C73BEFBD083C}"/>
              </a:ext>
            </a:extLst>
          </p:cNvPr>
          <p:cNvCxnSpPr/>
          <p:nvPr/>
        </p:nvCxnSpPr>
        <p:spPr>
          <a:xfrm flipV="1">
            <a:off x="1574276" y="1107801"/>
            <a:ext cx="197963" cy="19936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3" name="Picture 12">
            <a:extLst>
              <a:ext uri="{FF2B5EF4-FFF2-40B4-BE49-F238E27FC236}">
                <a16:creationId xmlns:a16="http://schemas.microsoft.com/office/drawing/2014/main" id="{E40C99B9-D906-467C-9E9A-BF9D0F151EB1}"/>
              </a:ext>
            </a:extLst>
          </p:cNvPr>
          <p:cNvPicPr>
            <a:picLocks noChangeAspect="1"/>
          </p:cNvPicPr>
          <p:nvPr/>
        </p:nvPicPr>
        <p:blipFill>
          <a:blip r:embed="rId5"/>
          <a:stretch>
            <a:fillRect/>
          </a:stretch>
        </p:blipFill>
        <p:spPr>
          <a:xfrm>
            <a:off x="10052312" y="3648173"/>
            <a:ext cx="2043273" cy="1321782"/>
          </a:xfrm>
          <a:prstGeom prst="rect">
            <a:avLst/>
          </a:prstGeom>
          <a:ln w="25400">
            <a:solidFill>
              <a:srgbClr val="FF0000"/>
            </a:solidFill>
          </a:ln>
        </p:spPr>
      </p:pic>
      <p:cxnSp>
        <p:nvCxnSpPr>
          <p:cNvPr id="16" name="Straight Arrow Connector 15">
            <a:extLst>
              <a:ext uri="{FF2B5EF4-FFF2-40B4-BE49-F238E27FC236}">
                <a16:creationId xmlns:a16="http://schemas.microsoft.com/office/drawing/2014/main" id="{6A38B5F4-9A06-41A1-AD3F-BC27FBAB16A7}"/>
              </a:ext>
            </a:extLst>
          </p:cNvPr>
          <p:cNvCxnSpPr>
            <a:cxnSpLocks/>
          </p:cNvCxnSpPr>
          <p:nvPr/>
        </p:nvCxnSpPr>
        <p:spPr>
          <a:xfrm flipV="1">
            <a:off x="10306878" y="3429001"/>
            <a:ext cx="69574" cy="9541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0729366-C8AD-4602-A19F-BB194EB40C9A}"/>
              </a:ext>
            </a:extLst>
          </p:cNvPr>
          <p:cNvCxnSpPr>
            <a:cxnSpLocks/>
          </p:cNvCxnSpPr>
          <p:nvPr/>
        </p:nvCxnSpPr>
        <p:spPr>
          <a:xfrm flipV="1">
            <a:off x="10531627" y="3429000"/>
            <a:ext cx="451112" cy="954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DC376C5-8E25-45C2-BC4A-A34389B0C0A2}"/>
              </a:ext>
            </a:extLst>
          </p:cNvPr>
          <p:cNvSpPr/>
          <p:nvPr/>
        </p:nvSpPr>
        <p:spPr>
          <a:xfrm>
            <a:off x="10207487" y="4383157"/>
            <a:ext cx="187871" cy="2191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FA7A7D8-7039-47B2-ABB9-D4E0EE36E854}"/>
              </a:ext>
            </a:extLst>
          </p:cNvPr>
          <p:cNvSpPr/>
          <p:nvPr/>
        </p:nvSpPr>
        <p:spPr>
          <a:xfrm>
            <a:off x="10395358" y="4383157"/>
            <a:ext cx="328964" cy="2191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23">
            <a:extLst>
              <a:ext uri="{FF2B5EF4-FFF2-40B4-BE49-F238E27FC236}">
                <a16:creationId xmlns:a16="http://schemas.microsoft.com/office/drawing/2014/main" id="{33BF1EC9-CA57-4E6E-B0CB-657FA1097E9D}"/>
              </a:ext>
            </a:extLst>
          </p:cNvPr>
          <p:cNvSpPr/>
          <p:nvPr/>
        </p:nvSpPr>
        <p:spPr>
          <a:xfrm>
            <a:off x="3353032" y="3995530"/>
            <a:ext cx="2080994" cy="1848679"/>
          </a:xfrm>
          <a:prstGeom prst="wedgeRoundRectCallout">
            <a:avLst>
              <a:gd name="adj1" fmla="val -97440"/>
              <a:gd name="adj2" fmla="val -56736"/>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Levels are to define the matrix amplitude and usually to assign a different color by level, as in the example.</a:t>
            </a:r>
          </a:p>
        </p:txBody>
      </p:sp>
      <p:sp>
        <p:nvSpPr>
          <p:cNvPr id="25" name="Speech Bubble: Rectangle with Corners Rounded 24">
            <a:extLst>
              <a:ext uri="{FF2B5EF4-FFF2-40B4-BE49-F238E27FC236}">
                <a16:creationId xmlns:a16="http://schemas.microsoft.com/office/drawing/2014/main" id="{4C3E3E75-6347-484D-A9FE-A4ADE1C15513}"/>
              </a:ext>
            </a:extLst>
          </p:cNvPr>
          <p:cNvSpPr/>
          <p:nvPr/>
        </p:nvSpPr>
        <p:spPr>
          <a:xfrm>
            <a:off x="7673009" y="178905"/>
            <a:ext cx="3558208" cy="1952066"/>
          </a:xfrm>
          <a:prstGeom prst="wedgeRoundRectCallout">
            <a:avLst>
              <a:gd name="adj1" fmla="val 45903"/>
              <a:gd name="adj2" fmla="val 116382"/>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Bubbles sizes can be configured (e.g., small if low value, medium if average value, large if high value). Anyway, you can configure the same size independent of value as you can see in example below.</a:t>
            </a:r>
          </a:p>
        </p:txBody>
      </p:sp>
    </p:spTree>
    <p:extLst>
      <p:ext uri="{BB962C8B-B14F-4D97-AF65-F5344CB8AC3E}">
        <p14:creationId xmlns:p14="http://schemas.microsoft.com/office/powerpoint/2010/main" val="3133249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155</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José Camacho</dc:creator>
  <cp:lastModifiedBy>José Camacho</cp:lastModifiedBy>
  <cp:revision>20</cp:revision>
  <dcterms:created xsi:type="dcterms:W3CDTF">2021-05-07T09:11:28Z</dcterms:created>
  <dcterms:modified xsi:type="dcterms:W3CDTF">2021-05-07T16:47:21Z</dcterms:modified>
</cp:coreProperties>
</file>